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6" r:id="rId5"/>
    <p:sldId id="310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86" r:id="rId20"/>
    <p:sldId id="265" r:id="rId21"/>
    <p:sldId id="279" r:id="rId22"/>
    <p:sldId id="263" r:id="rId23"/>
    <p:sldId id="280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7887" autoAdjust="0"/>
  </p:normalViewPr>
  <p:slideViewPr>
    <p:cSldViewPr snapToGrid="0" showGuides="1">
      <p:cViewPr>
        <p:scale>
          <a:sx n="100" d="100"/>
          <a:sy n="100" d="100"/>
        </p:scale>
        <p:origin x="10" y="-110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5/25/2025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389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05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746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28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anskar-choudhari-720729207" TargetMode="External"/><Relationship Id="rId2" Type="http://schemas.openxmlformats.org/officeDocument/2006/relationships/hyperlink" Target="https://github.com/sanskarchoudhari-1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Pizza Sales Analysis Using MySQL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396137"/>
            <a:ext cx="10954512" cy="6543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cap="none" dirty="0">
                <a:latin typeface="Poppins" panose="00000500000000000000" pitchFamily="2" charset="0"/>
                <a:cs typeface="Poppins" panose="00000500000000000000" pitchFamily="2" charset="0"/>
              </a:rPr>
              <a:t>Presented By Sanskar Choudhari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1C18EC-DA44-8634-2FF7-20F7F3735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DAFB-7CE7-0925-AC9C-CF2268F9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03" y="837672"/>
            <a:ext cx="10085194" cy="531840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Join relevant tables to find the category-wise distribution of pizzas.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D84CC-7770-8CF7-C953-24856C71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50176-7F67-8B37-097A-D60111547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9" y="1805935"/>
            <a:ext cx="9259102" cy="2408129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CE47E-2598-2C76-B9D4-C72CEF289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281" y="4471736"/>
            <a:ext cx="2953438" cy="183359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17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3F34B-D1F4-D843-69AC-8F4037FBD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A6F1-6453-F6CA-194C-AF0A16F8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48" y="892100"/>
            <a:ext cx="10507226" cy="947585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Group the orders by date and calculate the average number of pizzas ordered per day.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A066E-914D-2F56-7979-076D2BFB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8A9D2-7184-5782-7670-9C03CC659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52" y="2035627"/>
            <a:ext cx="10261896" cy="3367599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D61F62-7297-EBBF-E320-6A898606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72" y="5517894"/>
            <a:ext cx="2447456" cy="930438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2374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3A418-6BD5-54BA-1932-E2188002E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B29E-5758-656D-35CB-7C7A6A1B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387" y="892100"/>
            <a:ext cx="10507226" cy="947585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Determine the top 3 most ordered pizza types based on revenue.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E61B2-73FA-A995-4C39-2BE4B6E4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616E3-1A54-DF36-1FA6-7A34A2F5A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9" y="2040275"/>
            <a:ext cx="6901414" cy="392562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20970-F43B-D320-2172-6CC4CF0FA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446" y="3245692"/>
            <a:ext cx="3581480" cy="151479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9078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36314-F7DF-9DC4-3BC8-DD307B58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EEF7-806A-4635-7280-BE45809D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387" y="892100"/>
            <a:ext cx="10507226" cy="947585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Calculate the percentage contribution of each pizza type to total revenue.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B25935-7B49-8F11-D468-E5B3EAFE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5DF57-3942-5BBB-BFE6-B058ECCC8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68" y="2063084"/>
            <a:ext cx="6826836" cy="4276517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D90AF7-BC89-439B-42BC-8D304905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66" y="3119551"/>
            <a:ext cx="2909647" cy="2163584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404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82395-EB2E-4D4F-C843-2F0F86F3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F884-F4C7-3530-DB8B-43B313B5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387" y="662307"/>
            <a:ext cx="10507226" cy="947585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Analyze the cumulative revenue generated over time.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2520F-52E5-4287-D1DB-62623CAD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94CCC-56E6-F4F2-4611-8E1C43C20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91" y="1609892"/>
            <a:ext cx="6831704" cy="4594668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1CA7B-FBF7-FF8D-F944-09FF887D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03" y="2909667"/>
            <a:ext cx="2860469" cy="1995118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08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810A4-4970-A92E-23ED-A5C19A44E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33CC-0E31-423B-593F-660EB367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387" y="511819"/>
            <a:ext cx="10507226" cy="947585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Determine the top 3 most ordered pizza types based on revenue for each pizza category.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114FC-2C5F-635A-BCF8-9AAFDD63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B8F25-EAE4-62BA-5195-4BB27A5EF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83" y="1609892"/>
            <a:ext cx="4929864" cy="465632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CAADD-8571-3F9B-D199-70796434A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43" y="2308211"/>
            <a:ext cx="3493706" cy="350476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116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632" y="616688"/>
            <a:ext cx="10460736" cy="1006903"/>
          </a:xfrm>
          <a:noFill/>
        </p:spPr>
        <p:txBody>
          <a:bodyPr>
            <a:noAutofit/>
          </a:bodyPr>
          <a:lstStyle/>
          <a:p>
            <a:r>
              <a:rPr lang="en-US" dirty="0"/>
              <a:t>Strategies for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9979" y="2286000"/>
            <a:ext cx="8172042" cy="3774558"/>
          </a:xfrm>
          <a:noFill/>
        </p:spPr>
        <p:txBody>
          <a:bodyPr>
            <a:noAutofit/>
          </a:bodyPr>
          <a:lstStyle/>
          <a:p>
            <a:pPr algn="l">
              <a:buNone/>
            </a:pP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Key Strategies :</a:t>
            </a:r>
          </a:p>
          <a:p>
            <a:pPr algn="l">
              <a:buNone/>
            </a:pP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Poppins" panose="00000500000000000000" pitchFamily="2" charset="0"/>
                <a:cs typeface="Poppins" panose="00000500000000000000" pitchFamily="2" charset="0"/>
              </a:rPr>
              <a:t>Identify top-performing products to boost marketing focus.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Poppins" panose="00000500000000000000" pitchFamily="2" charset="0"/>
                <a:cs typeface="Poppins" panose="00000500000000000000" pitchFamily="2" charset="0"/>
              </a:rPr>
              <a:t>Determine customer preferences by time and size.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Poppins" panose="00000500000000000000" pitchFamily="2" charset="0"/>
                <a:cs typeface="Poppins" panose="00000500000000000000" pitchFamily="2" charset="0"/>
              </a:rPr>
              <a:t>Leverage high-revenue pizza types for bundled offers.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Poppins" panose="00000500000000000000" pitchFamily="2" charset="0"/>
                <a:cs typeface="Poppins" panose="00000500000000000000" pitchFamily="2" charset="0"/>
              </a:rPr>
              <a:t>Align kitchen operations with peak ordering hours.</a:t>
            </a:r>
          </a:p>
          <a:p>
            <a:pPr algn="l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59218"/>
            <a:ext cx="10277856" cy="840610"/>
          </a:xfrm>
          <a:noFill/>
        </p:spPr>
        <p:txBody>
          <a:bodyPr>
            <a:noAutofit/>
          </a:bodyPr>
          <a:lstStyle/>
          <a:p>
            <a:r>
              <a:rPr lang="en-US" dirty="0"/>
              <a:t>Marketing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815402"/>
            <a:ext cx="9798115" cy="40069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Insights: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Category-Wise Quantity Analysis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helps decide what type of pizzas to scale up.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Hourly Distribution of Orders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guides expansion of delivery hours or promotions.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Category Distribution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informs inventory and staffing.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Opportunities: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Promote popular categories during high order hours.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Expand offerings in underperforming categories.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56" y="669851"/>
            <a:ext cx="10991088" cy="1174898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Innovative solutions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4BBE29-8335-C1BE-7BE3-A7023E1A1226}"/>
              </a:ext>
            </a:extLst>
          </p:cNvPr>
          <p:cNvSpPr txBox="1"/>
          <p:nvPr/>
        </p:nvSpPr>
        <p:spPr>
          <a:xfrm>
            <a:off x="2438400" y="2254102"/>
            <a:ext cx="731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Solutions :</a:t>
            </a:r>
          </a:p>
          <a:p>
            <a:pPr>
              <a:buNone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Focus on high-revenue items for premium promotions.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Reconsider stock for low-contribution pizzas.</a:t>
            </a:r>
          </a:p>
          <a:p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96462"/>
            <a:ext cx="10506456" cy="773367"/>
          </a:xfrm>
          <a:noFill/>
        </p:spPr>
        <p:txBody>
          <a:bodyPr>
            <a:noAutofit/>
          </a:bodyPr>
          <a:lstStyle/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Sales Targets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991" y="2422144"/>
            <a:ext cx="3108961" cy="113385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Key Metric :</a:t>
            </a: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Average Pizzas Ordered Per Day : 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138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0EC84-AB7B-7F84-F034-9F2460A212C8}"/>
              </a:ext>
            </a:extLst>
          </p:cNvPr>
          <p:cNvSpPr txBox="1">
            <a:spLocks/>
          </p:cNvSpPr>
          <p:nvPr/>
        </p:nvSpPr>
        <p:spPr>
          <a:xfrm>
            <a:off x="1078991" y="3653948"/>
            <a:ext cx="3467227" cy="21075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Use Case :</a:t>
            </a:r>
            <a:b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Set weekly or monthly pizza sales targets based on the average daily sales to monitor store performance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81E71-B78C-2E24-DE8C-C3004ECB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65573" y="2352088"/>
            <a:ext cx="6619875" cy="2172413"/>
          </a:xfr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2E163-6044-77EA-638E-6BDF7C11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73" y="4855765"/>
            <a:ext cx="3467227" cy="131812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D650-D243-8849-2559-35795DD4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725" y="825268"/>
            <a:ext cx="4816549" cy="738273"/>
          </a:xfrm>
        </p:spPr>
        <p:txBody>
          <a:bodyPr>
            <a:normAutofit/>
          </a:bodyPr>
          <a:lstStyle/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ABOUT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839C3-F91A-5D21-BFCC-5492C1B3A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75" y="1921140"/>
            <a:ext cx="10728250" cy="17588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This project focuses on analyzing a pizza sales dataset using 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MySQL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to extract meaningful business insights and support data-driven decision-making. The goal was to explore sales patterns, product performance, and customer behavior through SQL queries ranging from basic aggregations to advanced analytics.</a:t>
            </a:r>
            <a:endParaRPr lang="en-IN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9115B-3D38-2808-4BF0-88B8376D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58464B-20AD-6EEE-5892-F30A91EBB831}"/>
              </a:ext>
            </a:extLst>
          </p:cNvPr>
          <p:cNvSpPr txBox="1">
            <a:spLocks/>
          </p:cNvSpPr>
          <p:nvPr/>
        </p:nvSpPr>
        <p:spPr>
          <a:xfrm>
            <a:off x="731875" y="3535621"/>
            <a:ext cx="9167037" cy="17588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The analysis was conducted in MySQL, and all results, including SQL query screenshots and visual summaries, have been compiled into this presentation to demonstrate technical proficiency and real-world data application.</a:t>
            </a:r>
          </a:p>
        </p:txBody>
      </p:sp>
    </p:spTree>
    <p:extLst>
      <p:ext uri="{BB962C8B-B14F-4D97-AF65-F5344CB8AC3E}">
        <p14:creationId xmlns:p14="http://schemas.microsoft.com/office/powerpoint/2010/main" val="39375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907" y="651312"/>
            <a:ext cx="4508187" cy="798080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en-US" dirty="0"/>
              <a:t>Future initiatives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13ED812-600A-4B2F-EAAE-7742438B9D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47141" y="1763356"/>
            <a:ext cx="4460571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Cumulative Revenue Over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Top 3 Revenue Pizzas by Category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1600" b="0" u="none" strike="noStrike" cap="none" normalizeH="0" baseline="0" dirty="0">
                <a:ln>
                  <a:noFill/>
                </a:ln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Thai Chicken Pizza</a:t>
            </a:r>
            <a:br>
              <a:rPr kumimoji="0" lang="en-US" altLang="en-US" sz="1600" b="0" u="none" strike="noStrike" cap="none" normalizeH="0" baseline="0" dirty="0">
                <a:ln>
                  <a:noFill/>
                </a:ln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1600" b="0" u="none" strike="noStrike" cap="none" normalizeH="0" baseline="0" dirty="0">
                <a:ln>
                  <a:noFill/>
                </a:ln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Barbecue Chicken Pizza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The California Chicken Pizza</a:t>
            </a:r>
            <a:endParaRPr kumimoji="0" lang="en-US" altLang="en-US" sz="1600" b="0" u="none" strike="noStrike" cap="none" normalizeH="0" baseline="0" dirty="0">
              <a:ln>
                <a:noFill/>
              </a:ln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D56295-719F-0237-D5C5-6FEBA0D24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586639" y="2020824"/>
            <a:ext cx="3958220" cy="397074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9DA11DD-78EB-6F90-7220-E74B1B10C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141" y="4243443"/>
            <a:ext cx="4460571" cy="208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Future Plans: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Dynamic pricing based on trends.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Automated dashboards for daily sales monitoring.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Geo-based performance tracking with branch comparison.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7971" y="1148316"/>
            <a:ext cx="4676057" cy="1162236"/>
          </a:xfrm>
          <a:noFill/>
        </p:spPr>
        <p:txBody>
          <a:bodyPr anchor="b">
            <a:no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0777" y="2669817"/>
            <a:ext cx="9750446" cy="2567240"/>
          </a:xfrm>
          <a:noFill/>
        </p:spPr>
        <p:txBody>
          <a:bodyPr vert="horz" lIns="91440" tIns="45720" rIns="91440" bIns="45720" rtlCol="0" anchor="t" anchorCtr="0">
            <a:normAutofit fontScale="92500" lnSpcReduction="100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cap="none" dirty="0">
                <a:latin typeface="Poppins" panose="00000500000000000000" pitchFamily="2" charset="0"/>
                <a:cs typeface="Poppins" panose="00000500000000000000" pitchFamily="2" charset="0"/>
              </a:rPr>
              <a:t>Connect With Me :</a:t>
            </a:r>
            <a:endParaRPr lang="en-US" cap="none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cap="none" dirty="0"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: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cap="none" dirty="0">
                <a:latin typeface="Poppins" panose="00000500000000000000" pitchFamily="2" charset="0"/>
                <a:cs typeface="Poppins" panose="00000500000000000000" pitchFamily="2" charset="0"/>
                <a:hlinkClick r:id="rId2"/>
              </a:rPr>
              <a:t>https://github.com/sanskarchoudhari-1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cap="none" dirty="0">
                <a:latin typeface="Poppins" panose="00000500000000000000" pitchFamily="2" charset="0"/>
                <a:cs typeface="Poppins" panose="00000500000000000000" pitchFamily="2" charset="0"/>
              </a:rPr>
              <a:t>Email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: </a:t>
            </a:r>
            <a:r>
              <a:rPr lang="en-US" cap="none" dirty="0">
                <a:latin typeface="Poppins" panose="00000500000000000000" pitchFamily="2" charset="0"/>
                <a:cs typeface="Poppins" panose="00000500000000000000" pitchFamily="2" charset="0"/>
              </a:rPr>
              <a:t>sanskarchoudhari3@gmail.com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cap="none" dirty="0">
                <a:latin typeface="Poppins" panose="00000500000000000000" pitchFamily="2" charset="0"/>
                <a:cs typeface="Poppins" panose="00000500000000000000" pitchFamily="2" charset="0"/>
              </a:rPr>
              <a:t>Linkedin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: </a:t>
            </a:r>
            <a:r>
              <a:rPr lang="en-IN" b="0" i="0" cap="none" dirty="0">
                <a:effectLst/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www.linkedin.com/in/sanskar-choudhari-720729207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03" y="728561"/>
            <a:ext cx="10085194" cy="531840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Retrieve the total number of orders placed.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DA5234-8A62-9012-68B3-34487307A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7307" y="1672516"/>
            <a:ext cx="9689167" cy="2537680"/>
            <a:chOff x="1177307" y="1672516"/>
            <a:chExt cx="9689167" cy="25376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9FACC4-5F64-1DF8-9D49-B74956667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307" y="1672516"/>
              <a:ext cx="7635902" cy="2537680"/>
            </a:xfrm>
            <a:prstGeom prst="rect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8254FB-C921-588E-DF2A-A6149E2D80D0}"/>
                </a:ext>
              </a:extLst>
            </p:cNvPr>
            <p:cNvGrpSpPr/>
            <p:nvPr/>
          </p:nvGrpSpPr>
          <p:grpSpPr>
            <a:xfrm>
              <a:off x="8813209" y="2424223"/>
              <a:ext cx="2053265" cy="958037"/>
              <a:chOff x="8813209" y="2424223"/>
              <a:chExt cx="2053265" cy="958037"/>
            </a:xfrm>
          </p:grpSpPr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89415F47-7448-EEF5-3318-719A380A4D81}"/>
                  </a:ext>
                </a:extLst>
              </p:cNvPr>
              <p:cNvCxnSpPr/>
              <p:nvPr/>
            </p:nvCxnSpPr>
            <p:spPr>
              <a:xfrm>
                <a:off x="8813209" y="2424223"/>
                <a:ext cx="841154" cy="78681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224DF5-865F-E1C0-E26F-DEF9EEAFA561}"/>
                  </a:ext>
                </a:extLst>
              </p:cNvPr>
              <p:cNvSpPr txBox="1"/>
              <p:nvPr/>
            </p:nvSpPr>
            <p:spPr>
              <a:xfrm>
                <a:off x="9654363" y="3012928"/>
                <a:ext cx="1212111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latin typeface="Poppins" panose="00000500000000000000" pitchFamily="2" charset="0"/>
                    <a:cs typeface="Poppins" panose="00000500000000000000" pitchFamily="2" charset="0"/>
                  </a:rPr>
                  <a:t>Query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E3646-8026-E330-2E34-1B13C155E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53551" y="4755302"/>
            <a:ext cx="4169796" cy="1388219"/>
            <a:chOff x="5053551" y="4755302"/>
            <a:chExt cx="4169796" cy="13882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3F30FE-E2CE-5285-F39E-27315246B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3551" y="4755302"/>
              <a:ext cx="2084898" cy="1374137"/>
            </a:xfrm>
            <a:prstGeom prst="rect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2C5D46F-5CC0-12EA-8BBB-5B8A304996A5}"/>
                </a:ext>
              </a:extLst>
            </p:cNvPr>
            <p:cNvGrpSpPr/>
            <p:nvPr/>
          </p:nvGrpSpPr>
          <p:grpSpPr>
            <a:xfrm>
              <a:off x="7138449" y="5185484"/>
              <a:ext cx="2084898" cy="958037"/>
              <a:chOff x="8813209" y="2424223"/>
              <a:chExt cx="2084898" cy="958037"/>
            </a:xfrm>
          </p:grpSpPr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ACD2DEE7-5523-5677-3314-6D3B8371C2F7}"/>
                  </a:ext>
                </a:extLst>
              </p:cNvPr>
              <p:cNvCxnSpPr/>
              <p:nvPr/>
            </p:nvCxnSpPr>
            <p:spPr>
              <a:xfrm>
                <a:off x="8813209" y="2424223"/>
                <a:ext cx="841154" cy="78681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B4B7DC-AB30-9402-374A-E3435BABA1BD}"/>
                  </a:ext>
                </a:extLst>
              </p:cNvPr>
              <p:cNvSpPr txBox="1"/>
              <p:nvPr/>
            </p:nvSpPr>
            <p:spPr>
              <a:xfrm>
                <a:off x="9654363" y="3012928"/>
                <a:ext cx="1243744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latin typeface="Poppins" panose="00000500000000000000" pitchFamily="2" charset="0"/>
                    <a:cs typeface="Poppins" panose="00000500000000000000" pitchFamily="2" charset="0"/>
                  </a:rPr>
                  <a:t>Solution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8543D-CE7E-BA18-FAF8-EAE01E0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EFDB-14C2-A5E5-E813-ED0954E3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03" y="771092"/>
            <a:ext cx="10085194" cy="531840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Calculate the total revenue generated from pizza sales.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35C25-418B-691A-6147-66C7CBC7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FCA42-9053-5F9A-BD78-D424B71F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96" y="1935350"/>
            <a:ext cx="7521592" cy="2987299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DF494-938A-B912-C26B-A355F8C8B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912" y="2694442"/>
            <a:ext cx="2161457" cy="1469114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655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D3016-F1E9-5B0F-9EAE-59B1E46A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F9FA-4121-19A5-D6B8-1C5476D0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03" y="717929"/>
            <a:ext cx="10085194" cy="531840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Identify the highest-priced pizza.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5B707-B9A6-F692-FF2A-36DB5D80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2E260-66B4-7ADB-DCE7-3C6BA090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1" y="1574894"/>
            <a:ext cx="7933107" cy="326164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3845918332">
                  <a:custGeom>
                    <a:avLst/>
                    <a:gdLst>
                      <a:gd name="connsiteX0" fmla="*/ 0 w 7933107"/>
                      <a:gd name="connsiteY0" fmla="*/ 0 h 3261643"/>
                      <a:gd name="connsiteX1" fmla="*/ 740423 w 7933107"/>
                      <a:gd name="connsiteY1" fmla="*/ 0 h 3261643"/>
                      <a:gd name="connsiteX2" fmla="*/ 1163522 w 7933107"/>
                      <a:gd name="connsiteY2" fmla="*/ 0 h 3261643"/>
                      <a:gd name="connsiteX3" fmla="*/ 1745284 w 7933107"/>
                      <a:gd name="connsiteY3" fmla="*/ 0 h 3261643"/>
                      <a:gd name="connsiteX4" fmla="*/ 2327045 w 7933107"/>
                      <a:gd name="connsiteY4" fmla="*/ 0 h 3261643"/>
                      <a:gd name="connsiteX5" fmla="*/ 2908806 w 7933107"/>
                      <a:gd name="connsiteY5" fmla="*/ 0 h 3261643"/>
                      <a:gd name="connsiteX6" fmla="*/ 3728560 w 7933107"/>
                      <a:gd name="connsiteY6" fmla="*/ 0 h 3261643"/>
                      <a:gd name="connsiteX7" fmla="*/ 4548315 w 7933107"/>
                      <a:gd name="connsiteY7" fmla="*/ 0 h 3261643"/>
                      <a:gd name="connsiteX8" fmla="*/ 5209407 w 7933107"/>
                      <a:gd name="connsiteY8" fmla="*/ 0 h 3261643"/>
                      <a:gd name="connsiteX9" fmla="*/ 6029161 w 7933107"/>
                      <a:gd name="connsiteY9" fmla="*/ 0 h 3261643"/>
                      <a:gd name="connsiteX10" fmla="*/ 6610923 w 7933107"/>
                      <a:gd name="connsiteY10" fmla="*/ 0 h 3261643"/>
                      <a:gd name="connsiteX11" fmla="*/ 7933107 w 7933107"/>
                      <a:gd name="connsiteY11" fmla="*/ 0 h 3261643"/>
                      <a:gd name="connsiteX12" fmla="*/ 7933107 w 7933107"/>
                      <a:gd name="connsiteY12" fmla="*/ 652329 h 3261643"/>
                      <a:gd name="connsiteX13" fmla="*/ 7933107 w 7933107"/>
                      <a:gd name="connsiteY13" fmla="*/ 1272041 h 3261643"/>
                      <a:gd name="connsiteX14" fmla="*/ 7933107 w 7933107"/>
                      <a:gd name="connsiteY14" fmla="*/ 1989602 h 3261643"/>
                      <a:gd name="connsiteX15" fmla="*/ 7933107 w 7933107"/>
                      <a:gd name="connsiteY15" fmla="*/ 2609314 h 3261643"/>
                      <a:gd name="connsiteX16" fmla="*/ 7933107 w 7933107"/>
                      <a:gd name="connsiteY16" fmla="*/ 3261643 h 3261643"/>
                      <a:gd name="connsiteX17" fmla="*/ 7192684 w 7933107"/>
                      <a:gd name="connsiteY17" fmla="*/ 3261643 h 3261643"/>
                      <a:gd name="connsiteX18" fmla="*/ 6452260 w 7933107"/>
                      <a:gd name="connsiteY18" fmla="*/ 3261643 h 3261643"/>
                      <a:gd name="connsiteX19" fmla="*/ 6029161 w 7933107"/>
                      <a:gd name="connsiteY19" fmla="*/ 3261643 h 3261643"/>
                      <a:gd name="connsiteX20" fmla="*/ 5288738 w 7933107"/>
                      <a:gd name="connsiteY20" fmla="*/ 3261643 h 3261643"/>
                      <a:gd name="connsiteX21" fmla="*/ 4786308 w 7933107"/>
                      <a:gd name="connsiteY21" fmla="*/ 3261643 h 3261643"/>
                      <a:gd name="connsiteX22" fmla="*/ 4125216 w 7933107"/>
                      <a:gd name="connsiteY22" fmla="*/ 3261643 h 3261643"/>
                      <a:gd name="connsiteX23" fmla="*/ 3384792 w 7933107"/>
                      <a:gd name="connsiteY23" fmla="*/ 3261643 h 3261643"/>
                      <a:gd name="connsiteX24" fmla="*/ 2644369 w 7933107"/>
                      <a:gd name="connsiteY24" fmla="*/ 3261643 h 3261643"/>
                      <a:gd name="connsiteX25" fmla="*/ 1983277 w 7933107"/>
                      <a:gd name="connsiteY25" fmla="*/ 3261643 h 3261643"/>
                      <a:gd name="connsiteX26" fmla="*/ 1480847 w 7933107"/>
                      <a:gd name="connsiteY26" fmla="*/ 3261643 h 3261643"/>
                      <a:gd name="connsiteX27" fmla="*/ 819754 w 7933107"/>
                      <a:gd name="connsiteY27" fmla="*/ 3261643 h 3261643"/>
                      <a:gd name="connsiteX28" fmla="*/ 0 w 7933107"/>
                      <a:gd name="connsiteY28" fmla="*/ 3261643 h 3261643"/>
                      <a:gd name="connsiteX29" fmla="*/ 0 w 7933107"/>
                      <a:gd name="connsiteY29" fmla="*/ 2707164 h 3261643"/>
                      <a:gd name="connsiteX30" fmla="*/ 0 w 7933107"/>
                      <a:gd name="connsiteY30" fmla="*/ 2087452 h 3261643"/>
                      <a:gd name="connsiteX31" fmla="*/ 0 w 7933107"/>
                      <a:gd name="connsiteY31" fmla="*/ 1532972 h 3261643"/>
                      <a:gd name="connsiteX32" fmla="*/ 0 w 7933107"/>
                      <a:gd name="connsiteY32" fmla="*/ 913260 h 3261643"/>
                      <a:gd name="connsiteX33" fmla="*/ 0 w 7933107"/>
                      <a:gd name="connsiteY33" fmla="*/ 0 h 3261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933107" h="3261643" fill="none" extrusionOk="0">
                        <a:moveTo>
                          <a:pt x="0" y="0"/>
                        </a:moveTo>
                        <a:cubicBezTo>
                          <a:pt x="185110" y="-35074"/>
                          <a:pt x="425372" y="13980"/>
                          <a:pt x="740423" y="0"/>
                        </a:cubicBezTo>
                        <a:cubicBezTo>
                          <a:pt x="1055474" y="-13980"/>
                          <a:pt x="1036150" y="-4487"/>
                          <a:pt x="1163522" y="0"/>
                        </a:cubicBezTo>
                        <a:cubicBezTo>
                          <a:pt x="1290894" y="4487"/>
                          <a:pt x="1592337" y="-25750"/>
                          <a:pt x="1745284" y="0"/>
                        </a:cubicBezTo>
                        <a:cubicBezTo>
                          <a:pt x="1898231" y="25750"/>
                          <a:pt x="2071403" y="-21163"/>
                          <a:pt x="2327045" y="0"/>
                        </a:cubicBezTo>
                        <a:cubicBezTo>
                          <a:pt x="2582687" y="21163"/>
                          <a:pt x="2628130" y="28491"/>
                          <a:pt x="2908806" y="0"/>
                        </a:cubicBezTo>
                        <a:cubicBezTo>
                          <a:pt x="3189482" y="-28491"/>
                          <a:pt x="3440575" y="-40757"/>
                          <a:pt x="3728560" y="0"/>
                        </a:cubicBezTo>
                        <a:cubicBezTo>
                          <a:pt x="4016545" y="40757"/>
                          <a:pt x="4187663" y="-28329"/>
                          <a:pt x="4548315" y="0"/>
                        </a:cubicBezTo>
                        <a:cubicBezTo>
                          <a:pt x="4908968" y="28329"/>
                          <a:pt x="4959061" y="29704"/>
                          <a:pt x="5209407" y="0"/>
                        </a:cubicBezTo>
                        <a:cubicBezTo>
                          <a:pt x="5459753" y="-29704"/>
                          <a:pt x="5820956" y="-27282"/>
                          <a:pt x="6029161" y="0"/>
                        </a:cubicBezTo>
                        <a:cubicBezTo>
                          <a:pt x="6237366" y="27282"/>
                          <a:pt x="6436573" y="-8317"/>
                          <a:pt x="6610923" y="0"/>
                        </a:cubicBezTo>
                        <a:cubicBezTo>
                          <a:pt x="6785273" y="8317"/>
                          <a:pt x="7279994" y="38963"/>
                          <a:pt x="7933107" y="0"/>
                        </a:cubicBezTo>
                        <a:cubicBezTo>
                          <a:pt x="7931762" y="273272"/>
                          <a:pt x="7913113" y="350657"/>
                          <a:pt x="7933107" y="652329"/>
                        </a:cubicBezTo>
                        <a:cubicBezTo>
                          <a:pt x="7953101" y="954001"/>
                          <a:pt x="7948013" y="1092200"/>
                          <a:pt x="7933107" y="1272041"/>
                        </a:cubicBezTo>
                        <a:cubicBezTo>
                          <a:pt x="7918201" y="1451882"/>
                          <a:pt x="7926522" y="1759474"/>
                          <a:pt x="7933107" y="1989602"/>
                        </a:cubicBezTo>
                        <a:cubicBezTo>
                          <a:pt x="7939692" y="2219730"/>
                          <a:pt x="7912752" y="2332914"/>
                          <a:pt x="7933107" y="2609314"/>
                        </a:cubicBezTo>
                        <a:cubicBezTo>
                          <a:pt x="7953462" y="2885714"/>
                          <a:pt x="7920156" y="3011805"/>
                          <a:pt x="7933107" y="3261643"/>
                        </a:cubicBezTo>
                        <a:cubicBezTo>
                          <a:pt x="7644145" y="3286424"/>
                          <a:pt x="7438105" y="3245467"/>
                          <a:pt x="7192684" y="3261643"/>
                        </a:cubicBezTo>
                        <a:cubicBezTo>
                          <a:pt x="6947263" y="3277819"/>
                          <a:pt x="6802171" y="3274149"/>
                          <a:pt x="6452260" y="3261643"/>
                        </a:cubicBezTo>
                        <a:cubicBezTo>
                          <a:pt x="6102349" y="3249137"/>
                          <a:pt x="6171550" y="3277002"/>
                          <a:pt x="6029161" y="3261643"/>
                        </a:cubicBezTo>
                        <a:cubicBezTo>
                          <a:pt x="5886772" y="3246284"/>
                          <a:pt x="5585939" y="3225228"/>
                          <a:pt x="5288738" y="3261643"/>
                        </a:cubicBezTo>
                        <a:cubicBezTo>
                          <a:pt x="4991537" y="3298058"/>
                          <a:pt x="4977184" y="3254894"/>
                          <a:pt x="4786308" y="3261643"/>
                        </a:cubicBezTo>
                        <a:cubicBezTo>
                          <a:pt x="4595432" y="3268393"/>
                          <a:pt x="4430682" y="3234007"/>
                          <a:pt x="4125216" y="3261643"/>
                        </a:cubicBezTo>
                        <a:cubicBezTo>
                          <a:pt x="3819750" y="3289279"/>
                          <a:pt x="3605798" y="3228967"/>
                          <a:pt x="3384792" y="3261643"/>
                        </a:cubicBezTo>
                        <a:cubicBezTo>
                          <a:pt x="3163786" y="3294319"/>
                          <a:pt x="2808573" y="3296733"/>
                          <a:pt x="2644369" y="3261643"/>
                        </a:cubicBezTo>
                        <a:cubicBezTo>
                          <a:pt x="2480165" y="3226553"/>
                          <a:pt x="2158787" y="3291426"/>
                          <a:pt x="1983277" y="3261643"/>
                        </a:cubicBezTo>
                        <a:cubicBezTo>
                          <a:pt x="1807767" y="3231860"/>
                          <a:pt x="1632382" y="3256394"/>
                          <a:pt x="1480847" y="3261643"/>
                        </a:cubicBezTo>
                        <a:cubicBezTo>
                          <a:pt x="1329312" y="3266893"/>
                          <a:pt x="987555" y="3284459"/>
                          <a:pt x="819754" y="3261643"/>
                        </a:cubicBezTo>
                        <a:cubicBezTo>
                          <a:pt x="651953" y="3238827"/>
                          <a:pt x="366691" y="3263339"/>
                          <a:pt x="0" y="3261643"/>
                        </a:cubicBezTo>
                        <a:cubicBezTo>
                          <a:pt x="-2454" y="3098196"/>
                          <a:pt x="-27530" y="2915725"/>
                          <a:pt x="0" y="2707164"/>
                        </a:cubicBezTo>
                        <a:cubicBezTo>
                          <a:pt x="27530" y="2498603"/>
                          <a:pt x="-23882" y="2341213"/>
                          <a:pt x="0" y="2087452"/>
                        </a:cubicBezTo>
                        <a:cubicBezTo>
                          <a:pt x="23882" y="1833691"/>
                          <a:pt x="20807" y="1775870"/>
                          <a:pt x="0" y="1532972"/>
                        </a:cubicBezTo>
                        <a:cubicBezTo>
                          <a:pt x="-20807" y="1290074"/>
                          <a:pt x="-7758" y="1161374"/>
                          <a:pt x="0" y="913260"/>
                        </a:cubicBezTo>
                        <a:cubicBezTo>
                          <a:pt x="7758" y="665146"/>
                          <a:pt x="-38237" y="319488"/>
                          <a:pt x="0" y="0"/>
                        </a:cubicBezTo>
                        <a:close/>
                      </a:path>
                      <a:path w="7933107" h="3261643" stroke="0" extrusionOk="0">
                        <a:moveTo>
                          <a:pt x="0" y="0"/>
                        </a:moveTo>
                        <a:cubicBezTo>
                          <a:pt x="207064" y="-6037"/>
                          <a:pt x="391176" y="-29323"/>
                          <a:pt x="661092" y="0"/>
                        </a:cubicBezTo>
                        <a:cubicBezTo>
                          <a:pt x="931008" y="29323"/>
                          <a:pt x="1174748" y="-11750"/>
                          <a:pt x="1401516" y="0"/>
                        </a:cubicBezTo>
                        <a:cubicBezTo>
                          <a:pt x="1628284" y="11750"/>
                          <a:pt x="1703343" y="-18799"/>
                          <a:pt x="1983277" y="0"/>
                        </a:cubicBezTo>
                        <a:cubicBezTo>
                          <a:pt x="2263211" y="18799"/>
                          <a:pt x="2572679" y="-6565"/>
                          <a:pt x="2803031" y="0"/>
                        </a:cubicBezTo>
                        <a:cubicBezTo>
                          <a:pt x="3033383" y="6565"/>
                          <a:pt x="3339741" y="28499"/>
                          <a:pt x="3543454" y="0"/>
                        </a:cubicBezTo>
                        <a:cubicBezTo>
                          <a:pt x="3747167" y="-28499"/>
                          <a:pt x="3915536" y="2543"/>
                          <a:pt x="4045885" y="0"/>
                        </a:cubicBezTo>
                        <a:cubicBezTo>
                          <a:pt x="4176234" y="-2543"/>
                          <a:pt x="4312892" y="22364"/>
                          <a:pt x="4548315" y="0"/>
                        </a:cubicBezTo>
                        <a:cubicBezTo>
                          <a:pt x="4783738" y="-22364"/>
                          <a:pt x="5139155" y="-32361"/>
                          <a:pt x="5368069" y="0"/>
                        </a:cubicBezTo>
                        <a:cubicBezTo>
                          <a:pt x="5596983" y="32361"/>
                          <a:pt x="5942106" y="30215"/>
                          <a:pt x="6108492" y="0"/>
                        </a:cubicBezTo>
                        <a:cubicBezTo>
                          <a:pt x="6274878" y="-30215"/>
                          <a:pt x="6510521" y="25730"/>
                          <a:pt x="6769585" y="0"/>
                        </a:cubicBezTo>
                        <a:cubicBezTo>
                          <a:pt x="7028649" y="-25730"/>
                          <a:pt x="7060834" y="2218"/>
                          <a:pt x="7351346" y="0"/>
                        </a:cubicBezTo>
                        <a:cubicBezTo>
                          <a:pt x="7641858" y="-2218"/>
                          <a:pt x="7718223" y="-1500"/>
                          <a:pt x="7933107" y="0"/>
                        </a:cubicBezTo>
                        <a:cubicBezTo>
                          <a:pt x="7922707" y="242304"/>
                          <a:pt x="7923071" y="413371"/>
                          <a:pt x="7933107" y="619712"/>
                        </a:cubicBezTo>
                        <a:cubicBezTo>
                          <a:pt x="7943143" y="826053"/>
                          <a:pt x="7928873" y="1024140"/>
                          <a:pt x="7933107" y="1272041"/>
                        </a:cubicBezTo>
                        <a:cubicBezTo>
                          <a:pt x="7937341" y="1519942"/>
                          <a:pt x="7949312" y="1842289"/>
                          <a:pt x="7933107" y="1989602"/>
                        </a:cubicBezTo>
                        <a:cubicBezTo>
                          <a:pt x="7916902" y="2136915"/>
                          <a:pt x="7935151" y="2377281"/>
                          <a:pt x="7933107" y="2707164"/>
                        </a:cubicBezTo>
                        <a:cubicBezTo>
                          <a:pt x="7931063" y="3037047"/>
                          <a:pt x="7955122" y="3069802"/>
                          <a:pt x="7933107" y="3261643"/>
                        </a:cubicBezTo>
                        <a:cubicBezTo>
                          <a:pt x="7774089" y="3242882"/>
                          <a:pt x="7618339" y="3270701"/>
                          <a:pt x="7510008" y="3261643"/>
                        </a:cubicBezTo>
                        <a:cubicBezTo>
                          <a:pt x="7401677" y="3252585"/>
                          <a:pt x="7060064" y="3279118"/>
                          <a:pt x="6928247" y="3261643"/>
                        </a:cubicBezTo>
                        <a:cubicBezTo>
                          <a:pt x="6796430" y="3244168"/>
                          <a:pt x="6565280" y="3271691"/>
                          <a:pt x="6267155" y="3261643"/>
                        </a:cubicBezTo>
                        <a:cubicBezTo>
                          <a:pt x="5969030" y="3251595"/>
                          <a:pt x="5791574" y="3225124"/>
                          <a:pt x="5447400" y="3261643"/>
                        </a:cubicBezTo>
                        <a:cubicBezTo>
                          <a:pt x="5103226" y="3298162"/>
                          <a:pt x="5233186" y="3277859"/>
                          <a:pt x="5024301" y="3261643"/>
                        </a:cubicBezTo>
                        <a:cubicBezTo>
                          <a:pt x="4815416" y="3245427"/>
                          <a:pt x="4549797" y="3229410"/>
                          <a:pt x="4363209" y="3261643"/>
                        </a:cubicBezTo>
                        <a:cubicBezTo>
                          <a:pt x="4176621" y="3293876"/>
                          <a:pt x="4110268" y="3251107"/>
                          <a:pt x="3860779" y="3261643"/>
                        </a:cubicBezTo>
                        <a:cubicBezTo>
                          <a:pt x="3611290" y="3272180"/>
                          <a:pt x="3532953" y="3270396"/>
                          <a:pt x="3358349" y="3261643"/>
                        </a:cubicBezTo>
                        <a:cubicBezTo>
                          <a:pt x="3183745" y="3252891"/>
                          <a:pt x="2773953" y="3256716"/>
                          <a:pt x="2617925" y="3261643"/>
                        </a:cubicBezTo>
                        <a:cubicBezTo>
                          <a:pt x="2461897" y="3266570"/>
                          <a:pt x="2290496" y="3271031"/>
                          <a:pt x="2194826" y="3261643"/>
                        </a:cubicBezTo>
                        <a:cubicBezTo>
                          <a:pt x="2099156" y="3252255"/>
                          <a:pt x="1848488" y="3283928"/>
                          <a:pt x="1692396" y="3261643"/>
                        </a:cubicBezTo>
                        <a:cubicBezTo>
                          <a:pt x="1536304" y="3239359"/>
                          <a:pt x="1173077" y="3276078"/>
                          <a:pt x="1031304" y="3261643"/>
                        </a:cubicBezTo>
                        <a:cubicBezTo>
                          <a:pt x="889531" y="3247208"/>
                          <a:pt x="815377" y="3275895"/>
                          <a:pt x="608205" y="3261643"/>
                        </a:cubicBezTo>
                        <a:cubicBezTo>
                          <a:pt x="401033" y="3247391"/>
                          <a:pt x="269899" y="3260862"/>
                          <a:pt x="0" y="3261643"/>
                        </a:cubicBezTo>
                        <a:cubicBezTo>
                          <a:pt x="-25663" y="3014926"/>
                          <a:pt x="-25387" y="2862123"/>
                          <a:pt x="0" y="2674547"/>
                        </a:cubicBezTo>
                        <a:cubicBezTo>
                          <a:pt x="25387" y="2486971"/>
                          <a:pt x="-12334" y="2144930"/>
                          <a:pt x="0" y="1956986"/>
                        </a:cubicBezTo>
                        <a:cubicBezTo>
                          <a:pt x="12334" y="1769042"/>
                          <a:pt x="2441" y="1536076"/>
                          <a:pt x="0" y="1337274"/>
                        </a:cubicBezTo>
                        <a:cubicBezTo>
                          <a:pt x="-2441" y="1138472"/>
                          <a:pt x="-22742" y="991491"/>
                          <a:pt x="0" y="782794"/>
                        </a:cubicBezTo>
                        <a:cubicBezTo>
                          <a:pt x="22742" y="574097"/>
                          <a:pt x="15334" y="1686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7ED24-556D-E80D-76C6-02497EA2B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996" y="5050971"/>
            <a:ext cx="3442113" cy="134874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1364549924">
                  <a:custGeom>
                    <a:avLst/>
                    <a:gdLst>
                      <a:gd name="connsiteX0" fmla="*/ 0 w 3442113"/>
                      <a:gd name="connsiteY0" fmla="*/ 0 h 1348745"/>
                      <a:gd name="connsiteX1" fmla="*/ 688423 w 3442113"/>
                      <a:gd name="connsiteY1" fmla="*/ 0 h 1348745"/>
                      <a:gd name="connsiteX2" fmla="*/ 1445687 w 3442113"/>
                      <a:gd name="connsiteY2" fmla="*/ 0 h 1348745"/>
                      <a:gd name="connsiteX3" fmla="*/ 2065268 w 3442113"/>
                      <a:gd name="connsiteY3" fmla="*/ 0 h 1348745"/>
                      <a:gd name="connsiteX4" fmla="*/ 2822533 w 3442113"/>
                      <a:gd name="connsiteY4" fmla="*/ 0 h 1348745"/>
                      <a:gd name="connsiteX5" fmla="*/ 3442113 w 3442113"/>
                      <a:gd name="connsiteY5" fmla="*/ 0 h 1348745"/>
                      <a:gd name="connsiteX6" fmla="*/ 3442113 w 3442113"/>
                      <a:gd name="connsiteY6" fmla="*/ 687860 h 1348745"/>
                      <a:gd name="connsiteX7" fmla="*/ 3442113 w 3442113"/>
                      <a:gd name="connsiteY7" fmla="*/ 1348745 h 1348745"/>
                      <a:gd name="connsiteX8" fmla="*/ 2753690 w 3442113"/>
                      <a:gd name="connsiteY8" fmla="*/ 1348745 h 1348745"/>
                      <a:gd name="connsiteX9" fmla="*/ 2168531 w 3442113"/>
                      <a:gd name="connsiteY9" fmla="*/ 1348745 h 1348745"/>
                      <a:gd name="connsiteX10" fmla="*/ 1548951 w 3442113"/>
                      <a:gd name="connsiteY10" fmla="*/ 1348745 h 1348745"/>
                      <a:gd name="connsiteX11" fmla="*/ 791686 w 3442113"/>
                      <a:gd name="connsiteY11" fmla="*/ 1348745 h 1348745"/>
                      <a:gd name="connsiteX12" fmla="*/ 0 w 3442113"/>
                      <a:gd name="connsiteY12" fmla="*/ 1348745 h 1348745"/>
                      <a:gd name="connsiteX13" fmla="*/ 0 w 3442113"/>
                      <a:gd name="connsiteY13" fmla="*/ 674373 h 1348745"/>
                      <a:gd name="connsiteX14" fmla="*/ 0 w 3442113"/>
                      <a:gd name="connsiteY14" fmla="*/ 0 h 1348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442113" h="1348745" fill="none" extrusionOk="0">
                        <a:moveTo>
                          <a:pt x="0" y="0"/>
                        </a:moveTo>
                        <a:cubicBezTo>
                          <a:pt x="228698" y="2277"/>
                          <a:pt x="379596" y="-14348"/>
                          <a:pt x="688423" y="0"/>
                        </a:cubicBezTo>
                        <a:cubicBezTo>
                          <a:pt x="997250" y="14348"/>
                          <a:pt x="1115603" y="-26726"/>
                          <a:pt x="1445687" y="0"/>
                        </a:cubicBezTo>
                        <a:cubicBezTo>
                          <a:pt x="1775771" y="26726"/>
                          <a:pt x="1870605" y="5168"/>
                          <a:pt x="2065268" y="0"/>
                        </a:cubicBezTo>
                        <a:cubicBezTo>
                          <a:pt x="2259931" y="-5168"/>
                          <a:pt x="2499311" y="3238"/>
                          <a:pt x="2822533" y="0"/>
                        </a:cubicBezTo>
                        <a:cubicBezTo>
                          <a:pt x="3145755" y="-3238"/>
                          <a:pt x="3184381" y="-17540"/>
                          <a:pt x="3442113" y="0"/>
                        </a:cubicBezTo>
                        <a:cubicBezTo>
                          <a:pt x="3454206" y="190670"/>
                          <a:pt x="3427556" y="414315"/>
                          <a:pt x="3442113" y="687860"/>
                        </a:cubicBezTo>
                        <a:cubicBezTo>
                          <a:pt x="3456670" y="961405"/>
                          <a:pt x="3421235" y="1150609"/>
                          <a:pt x="3442113" y="1348745"/>
                        </a:cubicBezTo>
                        <a:cubicBezTo>
                          <a:pt x="3246806" y="1373507"/>
                          <a:pt x="2916123" y="1338867"/>
                          <a:pt x="2753690" y="1348745"/>
                        </a:cubicBezTo>
                        <a:cubicBezTo>
                          <a:pt x="2591257" y="1358623"/>
                          <a:pt x="2325463" y="1374721"/>
                          <a:pt x="2168531" y="1348745"/>
                        </a:cubicBezTo>
                        <a:cubicBezTo>
                          <a:pt x="2011599" y="1322769"/>
                          <a:pt x="1770048" y="1356463"/>
                          <a:pt x="1548951" y="1348745"/>
                        </a:cubicBezTo>
                        <a:cubicBezTo>
                          <a:pt x="1327854" y="1341027"/>
                          <a:pt x="1081216" y="1381783"/>
                          <a:pt x="791686" y="1348745"/>
                        </a:cubicBezTo>
                        <a:cubicBezTo>
                          <a:pt x="502157" y="1315707"/>
                          <a:pt x="228121" y="1316572"/>
                          <a:pt x="0" y="1348745"/>
                        </a:cubicBezTo>
                        <a:cubicBezTo>
                          <a:pt x="-2056" y="1207227"/>
                          <a:pt x="26488" y="843798"/>
                          <a:pt x="0" y="674373"/>
                        </a:cubicBezTo>
                        <a:cubicBezTo>
                          <a:pt x="-26488" y="504948"/>
                          <a:pt x="16737" y="333698"/>
                          <a:pt x="0" y="0"/>
                        </a:cubicBezTo>
                        <a:close/>
                      </a:path>
                      <a:path w="3442113" h="1348745" stroke="0" extrusionOk="0">
                        <a:moveTo>
                          <a:pt x="0" y="0"/>
                        </a:moveTo>
                        <a:cubicBezTo>
                          <a:pt x="305089" y="-16189"/>
                          <a:pt x="416441" y="-13783"/>
                          <a:pt x="688423" y="0"/>
                        </a:cubicBezTo>
                        <a:cubicBezTo>
                          <a:pt x="960405" y="13783"/>
                          <a:pt x="1121432" y="-6052"/>
                          <a:pt x="1411266" y="0"/>
                        </a:cubicBezTo>
                        <a:cubicBezTo>
                          <a:pt x="1701100" y="6052"/>
                          <a:pt x="1923051" y="-6229"/>
                          <a:pt x="2065268" y="0"/>
                        </a:cubicBezTo>
                        <a:cubicBezTo>
                          <a:pt x="2207485" y="6229"/>
                          <a:pt x="2496325" y="-17813"/>
                          <a:pt x="2684848" y="0"/>
                        </a:cubicBezTo>
                        <a:cubicBezTo>
                          <a:pt x="2873371" y="17813"/>
                          <a:pt x="3175741" y="-10458"/>
                          <a:pt x="3442113" y="0"/>
                        </a:cubicBezTo>
                        <a:cubicBezTo>
                          <a:pt x="3417178" y="240639"/>
                          <a:pt x="3431609" y="392329"/>
                          <a:pt x="3442113" y="633910"/>
                        </a:cubicBezTo>
                        <a:cubicBezTo>
                          <a:pt x="3452618" y="875491"/>
                          <a:pt x="3459344" y="1142840"/>
                          <a:pt x="3442113" y="1348745"/>
                        </a:cubicBezTo>
                        <a:cubicBezTo>
                          <a:pt x="3225860" y="1353163"/>
                          <a:pt x="3033639" y="1375037"/>
                          <a:pt x="2856954" y="1348745"/>
                        </a:cubicBezTo>
                        <a:cubicBezTo>
                          <a:pt x="2680269" y="1322453"/>
                          <a:pt x="2489778" y="1373375"/>
                          <a:pt x="2271795" y="1348745"/>
                        </a:cubicBezTo>
                        <a:cubicBezTo>
                          <a:pt x="2053812" y="1324115"/>
                          <a:pt x="1866054" y="1322269"/>
                          <a:pt x="1514530" y="1348745"/>
                        </a:cubicBezTo>
                        <a:cubicBezTo>
                          <a:pt x="1163007" y="1375221"/>
                          <a:pt x="1096576" y="1360299"/>
                          <a:pt x="929371" y="1348745"/>
                        </a:cubicBezTo>
                        <a:cubicBezTo>
                          <a:pt x="762166" y="1337191"/>
                          <a:pt x="198686" y="1358232"/>
                          <a:pt x="0" y="1348745"/>
                        </a:cubicBezTo>
                        <a:cubicBezTo>
                          <a:pt x="12766" y="1152183"/>
                          <a:pt x="-31482" y="979100"/>
                          <a:pt x="0" y="674373"/>
                        </a:cubicBezTo>
                        <a:cubicBezTo>
                          <a:pt x="31482" y="369646"/>
                          <a:pt x="-31884" y="1596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84373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E7369-9EC4-8FF1-56A6-AC4FC2BC3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AAD2-8CA9-8F56-118E-CFB7B9DB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03" y="750586"/>
            <a:ext cx="10085194" cy="531840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Identify the most common pizza size ordered.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DE679-5D57-C42D-BA8E-C68C16F8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1EB2F-1316-98BC-CBE6-FC7088CB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26" y="1607669"/>
            <a:ext cx="7719729" cy="3490262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E0C5E-E452-50CE-4301-99B30B89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81" y="2103498"/>
            <a:ext cx="2894233" cy="2498604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119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88C4D-0BBE-7DE3-650C-A67B2BDE5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945B-6206-2CC5-0068-EC6B2ECF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03" y="837672"/>
            <a:ext cx="10085194" cy="531840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List the top 5 most ordered pizza types along with their quantities.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0BF5C0-2AF9-E781-2D78-0F61CF24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9D2D2-65F6-CD54-6B61-5FFC07776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6" y="2012555"/>
            <a:ext cx="8329382" cy="3734124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53235-7262-B7B3-82AC-15A28376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205" y="3147494"/>
            <a:ext cx="2551970" cy="1464246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3338121239">
                  <a:custGeom>
                    <a:avLst/>
                    <a:gdLst>
                      <a:gd name="connsiteX0" fmla="*/ 0 w 2551970"/>
                      <a:gd name="connsiteY0" fmla="*/ 0 h 1464246"/>
                      <a:gd name="connsiteX1" fmla="*/ 689032 w 2551970"/>
                      <a:gd name="connsiteY1" fmla="*/ 0 h 1464246"/>
                      <a:gd name="connsiteX2" fmla="*/ 1275985 w 2551970"/>
                      <a:gd name="connsiteY2" fmla="*/ 0 h 1464246"/>
                      <a:gd name="connsiteX3" fmla="*/ 1837418 w 2551970"/>
                      <a:gd name="connsiteY3" fmla="*/ 0 h 1464246"/>
                      <a:gd name="connsiteX4" fmla="*/ 2551970 w 2551970"/>
                      <a:gd name="connsiteY4" fmla="*/ 0 h 1464246"/>
                      <a:gd name="connsiteX5" fmla="*/ 2551970 w 2551970"/>
                      <a:gd name="connsiteY5" fmla="*/ 458797 h 1464246"/>
                      <a:gd name="connsiteX6" fmla="*/ 2551970 w 2551970"/>
                      <a:gd name="connsiteY6" fmla="*/ 902952 h 1464246"/>
                      <a:gd name="connsiteX7" fmla="*/ 2551970 w 2551970"/>
                      <a:gd name="connsiteY7" fmla="*/ 1464246 h 1464246"/>
                      <a:gd name="connsiteX8" fmla="*/ 1913978 w 2551970"/>
                      <a:gd name="connsiteY8" fmla="*/ 1464246 h 1464246"/>
                      <a:gd name="connsiteX9" fmla="*/ 1352544 w 2551970"/>
                      <a:gd name="connsiteY9" fmla="*/ 1464246 h 1464246"/>
                      <a:gd name="connsiteX10" fmla="*/ 765591 w 2551970"/>
                      <a:gd name="connsiteY10" fmla="*/ 1464246 h 1464246"/>
                      <a:gd name="connsiteX11" fmla="*/ 0 w 2551970"/>
                      <a:gd name="connsiteY11" fmla="*/ 1464246 h 1464246"/>
                      <a:gd name="connsiteX12" fmla="*/ 0 w 2551970"/>
                      <a:gd name="connsiteY12" fmla="*/ 1020091 h 1464246"/>
                      <a:gd name="connsiteX13" fmla="*/ 0 w 2551970"/>
                      <a:gd name="connsiteY13" fmla="*/ 517367 h 1464246"/>
                      <a:gd name="connsiteX14" fmla="*/ 0 w 2551970"/>
                      <a:gd name="connsiteY14" fmla="*/ 0 h 1464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51970" h="1464246" fill="none" extrusionOk="0">
                        <a:moveTo>
                          <a:pt x="0" y="0"/>
                        </a:moveTo>
                        <a:cubicBezTo>
                          <a:pt x="335227" y="-20658"/>
                          <a:pt x="533689" y="-6445"/>
                          <a:pt x="689032" y="0"/>
                        </a:cubicBezTo>
                        <a:cubicBezTo>
                          <a:pt x="844375" y="6445"/>
                          <a:pt x="1043694" y="3365"/>
                          <a:pt x="1275985" y="0"/>
                        </a:cubicBezTo>
                        <a:cubicBezTo>
                          <a:pt x="1508276" y="-3365"/>
                          <a:pt x="1681547" y="18545"/>
                          <a:pt x="1837418" y="0"/>
                        </a:cubicBezTo>
                        <a:cubicBezTo>
                          <a:pt x="1993289" y="-18545"/>
                          <a:pt x="2261446" y="-20664"/>
                          <a:pt x="2551970" y="0"/>
                        </a:cubicBezTo>
                        <a:cubicBezTo>
                          <a:pt x="2545207" y="109996"/>
                          <a:pt x="2531793" y="313585"/>
                          <a:pt x="2551970" y="458797"/>
                        </a:cubicBezTo>
                        <a:cubicBezTo>
                          <a:pt x="2572147" y="604009"/>
                          <a:pt x="2533230" y="691635"/>
                          <a:pt x="2551970" y="902952"/>
                        </a:cubicBezTo>
                        <a:cubicBezTo>
                          <a:pt x="2570710" y="1114270"/>
                          <a:pt x="2566376" y="1337365"/>
                          <a:pt x="2551970" y="1464246"/>
                        </a:cubicBezTo>
                        <a:cubicBezTo>
                          <a:pt x="2375314" y="1492891"/>
                          <a:pt x="2137230" y="1451228"/>
                          <a:pt x="1913978" y="1464246"/>
                        </a:cubicBezTo>
                        <a:cubicBezTo>
                          <a:pt x="1690726" y="1477264"/>
                          <a:pt x="1612294" y="1482895"/>
                          <a:pt x="1352544" y="1464246"/>
                        </a:cubicBezTo>
                        <a:cubicBezTo>
                          <a:pt x="1092794" y="1445597"/>
                          <a:pt x="972406" y="1462871"/>
                          <a:pt x="765591" y="1464246"/>
                        </a:cubicBezTo>
                        <a:cubicBezTo>
                          <a:pt x="558776" y="1465621"/>
                          <a:pt x="220421" y="1502186"/>
                          <a:pt x="0" y="1464246"/>
                        </a:cubicBezTo>
                        <a:cubicBezTo>
                          <a:pt x="-21973" y="1374939"/>
                          <a:pt x="2406" y="1121487"/>
                          <a:pt x="0" y="1020091"/>
                        </a:cubicBezTo>
                        <a:cubicBezTo>
                          <a:pt x="-2406" y="918696"/>
                          <a:pt x="-4363" y="749273"/>
                          <a:pt x="0" y="517367"/>
                        </a:cubicBezTo>
                        <a:cubicBezTo>
                          <a:pt x="4363" y="285461"/>
                          <a:pt x="-17675" y="136487"/>
                          <a:pt x="0" y="0"/>
                        </a:cubicBezTo>
                        <a:close/>
                      </a:path>
                      <a:path w="2551970" h="1464246" stroke="0" extrusionOk="0">
                        <a:moveTo>
                          <a:pt x="0" y="0"/>
                        </a:moveTo>
                        <a:cubicBezTo>
                          <a:pt x="246037" y="-14728"/>
                          <a:pt x="410051" y="-28999"/>
                          <a:pt x="586953" y="0"/>
                        </a:cubicBezTo>
                        <a:cubicBezTo>
                          <a:pt x="763855" y="28999"/>
                          <a:pt x="1074155" y="-24426"/>
                          <a:pt x="1275985" y="0"/>
                        </a:cubicBezTo>
                        <a:cubicBezTo>
                          <a:pt x="1477815" y="24426"/>
                          <a:pt x="1695091" y="22347"/>
                          <a:pt x="1888458" y="0"/>
                        </a:cubicBezTo>
                        <a:cubicBezTo>
                          <a:pt x="2081825" y="-22347"/>
                          <a:pt x="2275538" y="-19065"/>
                          <a:pt x="2551970" y="0"/>
                        </a:cubicBezTo>
                        <a:cubicBezTo>
                          <a:pt x="2534900" y="121135"/>
                          <a:pt x="2537444" y="334585"/>
                          <a:pt x="2551970" y="458797"/>
                        </a:cubicBezTo>
                        <a:cubicBezTo>
                          <a:pt x="2566496" y="583009"/>
                          <a:pt x="2533005" y="742095"/>
                          <a:pt x="2551970" y="932237"/>
                        </a:cubicBezTo>
                        <a:cubicBezTo>
                          <a:pt x="2570935" y="1122379"/>
                          <a:pt x="2530755" y="1322816"/>
                          <a:pt x="2551970" y="1464246"/>
                        </a:cubicBezTo>
                        <a:cubicBezTo>
                          <a:pt x="2383023" y="1456629"/>
                          <a:pt x="2138941" y="1470205"/>
                          <a:pt x="1990537" y="1464246"/>
                        </a:cubicBezTo>
                        <a:cubicBezTo>
                          <a:pt x="1842133" y="1458287"/>
                          <a:pt x="1560552" y="1466702"/>
                          <a:pt x="1301505" y="1464246"/>
                        </a:cubicBezTo>
                        <a:cubicBezTo>
                          <a:pt x="1042458" y="1461790"/>
                          <a:pt x="972902" y="1441434"/>
                          <a:pt x="714552" y="1464246"/>
                        </a:cubicBezTo>
                        <a:cubicBezTo>
                          <a:pt x="456202" y="1487058"/>
                          <a:pt x="287336" y="1492201"/>
                          <a:pt x="0" y="1464246"/>
                        </a:cubicBezTo>
                        <a:cubicBezTo>
                          <a:pt x="16504" y="1271615"/>
                          <a:pt x="15674" y="1122845"/>
                          <a:pt x="0" y="1005449"/>
                        </a:cubicBezTo>
                        <a:cubicBezTo>
                          <a:pt x="-15674" y="888053"/>
                          <a:pt x="15608" y="724305"/>
                          <a:pt x="0" y="517367"/>
                        </a:cubicBezTo>
                        <a:cubicBezTo>
                          <a:pt x="-15608" y="310429"/>
                          <a:pt x="-12974" y="14618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48675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76032-F293-3677-BD1C-F9621A7B7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C8B-27F7-33C9-F1B6-32666AC1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03" y="837672"/>
            <a:ext cx="10085194" cy="531840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Join the necessary tables to find the total quantity of each pizza category ordered.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4F62C1-5A18-6623-F750-AE1C9716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9BADE-C4BB-92BA-2ABE-579230867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03" y="1745905"/>
            <a:ext cx="10143099" cy="3779848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9FBDB-C69B-2944-7449-B590582E1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525" y="2906486"/>
            <a:ext cx="2511222" cy="1851708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730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177C4A-5128-86DA-9A93-FA9226FF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1349-A9E0-7044-798D-71685E79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03" y="837672"/>
            <a:ext cx="10085194" cy="531840"/>
          </a:xfrm>
          <a:noFill/>
        </p:spPr>
        <p:txBody>
          <a:bodyPr anchor="ctr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/>
              <a:t>Determine the distribution of orders by hour of the day.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F24A79-4D91-FBF9-E57D-E6F66838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0F5D3-06CB-636A-52E9-74FF935DF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2" y="2068712"/>
            <a:ext cx="8580864" cy="2720576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F678C-8990-F946-5351-8A02EE280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72" y="2014495"/>
            <a:ext cx="2604946" cy="3570088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25387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71af3243-3dd4-4a8d-8c0d-dd76da1f02a5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1939</TotalTime>
  <Words>485</Words>
  <Application>Microsoft Office PowerPoint</Application>
  <PresentationFormat>Widescreen</PresentationFormat>
  <Paragraphs>81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Poppins</vt:lpstr>
      <vt:lpstr>Wingdings</vt:lpstr>
      <vt:lpstr>Custom</vt:lpstr>
      <vt:lpstr>Pizza Sales Analysis Using MySQL</vt:lpstr>
      <vt:lpstr>ABOUT PROJECT</vt:lpstr>
      <vt:lpstr>Retrieve the total number of orders placed.</vt:lpstr>
      <vt:lpstr>Calculate the total revenue generated from pizza sales.</vt:lpstr>
      <vt:lpstr>Identify the highest-priced pizza.</vt:lpstr>
      <vt:lpstr>Identify the most common pizza size ordered.</vt:lpstr>
      <vt:lpstr>List the top 5 most ordered pizza types along with their quantities.</vt:lpstr>
      <vt:lpstr>Join the necessary tables to find the total quantity of each pizza category ordered.</vt:lpstr>
      <vt:lpstr>Determine the distribution of orders by hour of the day.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revenue.</vt:lpstr>
      <vt:lpstr>Calculate the percentage contribution of each pizza type to total revenue.</vt:lpstr>
      <vt:lpstr>Analyze the cumulative revenue generated over time.</vt:lpstr>
      <vt:lpstr>Determine the top 3 most ordered pizza types based on revenue for each pizza category.</vt:lpstr>
      <vt:lpstr>Strategies for growth</vt:lpstr>
      <vt:lpstr>Marketing strategies</vt:lpstr>
      <vt:lpstr>Innovative solutions</vt:lpstr>
      <vt:lpstr>Sales Targets</vt:lpstr>
      <vt:lpstr>Future initiatives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sanskar choudhari</dc:creator>
  <cp:lastModifiedBy>sanskar choudhari</cp:lastModifiedBy>
  <cp:revision>14</cp:revision>
  <dcterms:created xsi:type="dcterms:W3CDTF">2025-05-25T08:38:37Z</dcterms:created>
  <dcterms:modified xsi:type="dcterms:W3CDTF">2025-05-26T16:58:26Z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